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  <p:sldMasterId id="2147483824" r:id="rId2"/>
  </p:sldMasterIdLst>
  <p:notesMasterIdLst>
    <p:notesMasterId r:id="rId34"/>
  </p:notesMasterIdLst>
  <p:sldIdLst>
    <p:sldId id="256" r:id="rId3"/>
    <p:sldId id="257" r:id="rId4"/>
    <p:sldId id="258" r:id="rId5"/>
    <p:sldId id="297" r:id="rId6"/>
    <p:sldId id="259" r:id="rId7"/>
    <p:sldId id="267" r:id="rId8"/>
    <p:sldId id="268" r:id="rId9"/>
    <p:sldId id="269" r:id="rId10"/>
    <p:sldId id="270" r:id="rId11"/>
    <p:sldId id="300" r:id="rId12"/>
    <p:sldId id="274" r:id="rId13"/>
    <p:sldId id="275" r:id="rId14"/>
    <p:sldId id="279" r:id="rId15"/>
    <p:sldId id="281" r:id="rId16"/>
    <p:sldId id="282" r:id="rId17"/>
    <p:sldId id="295" r:id="rId18"/>
    <p:sldId id="283" r:id="rId19"/>
    <p:sldId id="286" r:id="rId20"/>
    <p:sldId id="284" r:id="rId21"/>
    <p:sldId id="285" r:id="rId22"/>
    <p:sldId id="276" r:id="rId23"/>
    <p:sldId id="262" r:id="rId24"/>
    <p:sldId id="264" r:id="rId25"/>
    <p:sldId id="296" r:id="rId26"/>
    <p:sldId id="298" r:id="rId27"/>
    <p:sldId id="289" r:id="rId28"/>
    <p:sldId id="293" r:id="rId29"/>
    <p:sldId id="299" r:id="rId30"/>
    <p:sldId id="291" r:id="rId31"/>
    <p:sldId id="292" r:id="rId32"/>
    <p:sldId id="29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7" autoAdjust="0"/>
    <p:restoredTop sz="94660"/>
  </p:normalViewPr>
  <p:slideViewPr>
    <p:cSldViewPr snapToGrid="0" snapToObjects="1">
      <p:cViewPr>
        <p:scale>
          <a:sx n="81" d="100"/>
          <a:sy n="81" d="100"/>
        </p:scale>
        <p:origin x="-177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9984F-CC98-EF4A-8FDF-9D9D46081197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E58B3-6EE2-DA42-BEE1-50939390A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33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OBO</a:t>
            </a:r>
            <a:r>
              <a:rPr lang="en-US" baseline="0" dirty="0" smtClean="0"/>
              <a:t> foundation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76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</a:t>
            </a:r>
            <a:r>
              <a:rPr lang="en-US" baseline="0" dirty="0" smtClean="0"/>
              <a:t> backwards in the LIMS then to a unified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PubMedPublication</a:t>
            </a:r>
            <a:r>
              <a:rPr lang="en-US" dirty="0" smtClean="0"/>
              <a:t> – PubMed</a:t>
            </a:r>
          </a:p>
          <a:p>
            <a:r>
              <a:rPr lang="en-US" dirty="0" err="1" smtClean="0"/>
              <a:t>disease</a:t>
            </a:r>
            <a:r>
              <a:rPr lang="en-US" baseline="0" dirty="0" err="1" smtClean="0"/>
              <a:t>Name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diseaseClass</a:t>
            </a:r>
            <a:r>
              <a:rPr lang="en-US" baseline="0" dirty="0" smtClean="0"/>
              <a:t> – DisGeNet</a:t>
            </a:r>
          </a:p>
          <a:p>
            <a:r>
              <a:rPr lang="en-US" baseline="0" dirty="0" smtClean="0"/>
              <a:t>Pathway – CTD</a:t>
            </a:r>
          </a:p>
          <a:p>
            <a:r>
              <a:rPr lang="en-US" baseline="0" dirty="0" smtClean="0"/>
              <a:t>Chromosome – HGNC</a:t>
            </a:r>
          </a:p>
          <a:p>
            <a:r>
              <a:rPr lang="en-US" baseline="0" dirty="0" smtClean="0"/>
              <a:t>Cellular Component/Molecular Function – Researcher Data</a:t>
            </a:r>
          </a:p>
          <a:p>
            <a:r>
              <a:rPr lang="en-US" baseline="0" dirty="0" smtClean="0"/>
              <a:t>Gene family – OMIM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9ACC3-B2DA-4628-885A-D8DF3FDC35F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80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</a:t>
            </a:r>
            <a:r>
              <a:rPr lang="en-US" baseline="0" dirty="0" smtClean="0"/>
              <a:t> the function of the </a:t>
            </a:r>
            <a:r>
              <a:rPr lang="en-US" baseline="0" dirty="0" err="1" smtClean="0"/>
              <a:t>biobank</a:t>
            </a:r>
            <a:r>
              <a:rPr lang="en-US" baseline="0" dirty="0" smtClean="0"/>
              <a:t> sample or specimen focused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3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collective view of the ITN at</a:t>
            </a:r>
            <a:r>
              <a:rPr lang="en-US" baseline="0" dirty="0" smtClean="0"/>
              <a:t> that time .. </a:t>
            </a:r>
          </a:p>
          <a:p>
            <a:r>
              <a:rPr lang="en-US" baseline="0" dirty="0" smtClean="0"/>
              <a:t>#2  defined the real hurdle  and # 3 allowed us to kick the issue down the road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Stake holders and information</a:t>
            </a:r>
            <a:r>
              <a:rPr lang="en-US" baseline="0" dirty="0" smtClean="0"/>
              <a:t> artifacts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Ontologies are the elevators 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A83505-372C-48DE-AE1C-B781D33A99E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Ontologies are the elevators 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C569F-DD57-4B5F-88E9-FD2E71CAE2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Constrain and assign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9E58B3-6EE2-DA42-BEE1-50939390A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0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Ontologies are the elevators 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lIns="86488" tIns="43245" rIns="86488" bIns="43245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E93AF6-DF5E-4A8A-8F2B-55EA91BFDC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 establishing</a:t>
            </a:r>
            <a:r>
              <a:rPr lang="en-US" baseline="0" dirty="0" smtClean="0"/>
              <a:t> a framework or a systems based approach </a:t>
            </a:r>
          </a:p>
          <a:p>
            <a:r>
              <a:rPr lang="en-US" baseline="0" dirty="0" smtClean="0"/>
              <a:t>Model a formal computable representation of a real world scenario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---unified modeling language..   Levels of abstraction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6C032-EE09-8147-BC34-4B6E9F6470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7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8610600" y="381000"/>
            <a:ext cx="533400" cy="586740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304800"/>
          </a:xfrm>
          <a:solidFill>
            <a:schemeClr val="accent6">
              <a:shade val="75000"/>
            </a:schemeClr>
          </a:solidFill>
        </p:spPr>
        <p:txBody>
          <a:bodyPr>
            <a:normAutofit/>
          </a:bodyPr>
          <a:lstStyle>
            <a:lvl1pPr>
              <a:buNone/>
              <a:defRPr sz="16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01752" y="685800"/>
            <a:ext cx="8074152" cy="5334000"/>
          </a:xfrm>
        </p:spPr>
        <p:txBody>
          <a:bodyPr/>
          <a:lstStyle>
            <a:lvl1pPr marL="173038" indent="-173038">
              <a:buClr>
                <a:schemeClr val="accent4"/>
              </a:buClr>
              <a:buFont typeface="Arial" pitchFamily="34" charset="0"/>
              <a:buChar char="•"/>
              <a:tabLst/>
              <a:defRPr sz="1600"/>
            </a:lvl1pPr>
            <a:lvl2pPr marL="566738" indent="-225425">
              <a:buClr>
                <a:schemeClr val="accent6"/>
              </a:buClr>
              <a:buFont typeface="Calibri" pitchFamily="34" charset="0"/>
              <a:buChar char="–"/>
              <a:defRPr sz="1400"/>
            </a:lvl2pPr>
            <a:lvl3pPr marL="854075" indent="-228600">
              <a:tabLst>
                <a:tab pos="857250" algn="l"/>
              </a:tabLst>
              <a:defRPr sz="1200"/>
            </a:lvl3pPr>
            <a:lvl4pPr marL="1149350" indent="-228600">
              <a:defRPr/>
            </a:lvl4pPr>
            <a:lvl5pPr marL="1477963" indent="-228600">
              <a:defRPr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9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585788" y="774700"/>
            <a:ext cx="7972425" cy="4795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90000" tIns="90000" rIns="90000" bIns="90000" anchor="ctr"/>
          <a:lstStyle/>
          <a:p>
            <a:pPr marL="119063" indent="-119063" defTabSz="91440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GB" sz="1100" b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0073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892175" y="2581275"/>
            <a:ext cx="6581775" cy="549275"/>
          </a:xfrm>
        </p:spPr>
        <p:txBody>
          <a:bodyPr/>
          <a:lstStyle>
            <a:lvl1pPr>
              <a:lnSpc>
                <a:spcPts val="22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2175" y="3402013"/>
            <a:ext cx="6583363" cy="439737"/>
          </a:xfrm>
          <a:ln/>
        </p:spPr>
        <p:txBody>
          <a:bodyPr/>
          <a:lstStyle>
            <a:lvl1pPr>
              <a:lnSpc>
                <a:spcPts val="1600"/>
              </a:lnSpc>
              <a:spcBef>
                <a:spcPct val="15000"/>
              </a:spcBef>
              <a:buClrTx/>
              <a:buNone/>
              <a:defRPr sz="14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9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itchFamily="2" charset="2"/>
              <a:buNone/>
            </a:pPr>
            <a:endParaRPr lang="en-US" sz="1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 sz="1200"/>
            </a:lvl1pPr>
            <a:lvl2pPr>
              <a:defRPr sz="1200"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0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itchFamily="2" charset="2"/>
              <a:buNone/>
            </a:pPr>
            <a:endParaRPr lang="en-US" sz="10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835234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491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/>
          <p:cNvSpPr>
            <a:spLocks noGrp="1"/>
          </p:cNvSpPr>
          <p:nvPr>
            <p:ph type="title"/>
          </p:nvPr>
        </p:nvSpPr>
        <p:spPr bwMode="gray">
          <a:xfrm>
            <a:off x="414340" y="450281"/>
            <a:ext cx="8330184" cy="329184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/>
          <a:p>
            <a:pPr marL="0" marR="0" lvl="0" indent="0" algn="l" defTabSz="91366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8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3A98F73-4E8F-E84A-BBE3-80E8CDC7D989}" type="datetimeFigureOut">
              <a:rPr lang="en-US" smtClean="0"/>
              <a:t>10/6/2014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EC31224-864D-0C4A-818A-CFFC2EBE5F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01638" y="514350"/>
            <a:ext cx="834548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96875" y="1154113"/>
            <a:ext cx="8350250" cy="4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gray">
          <a:xfrm>
            <a:off x="4401281" y="6642076"/>
            <a:ext cx="341440" cy="1667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858585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 anchorCtr="1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fontAlgn="base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65000"/>
              <a:buFont typeface="Wingdings" pitchFamily="2" charset="2"/>
              <a:buNone/>
            </a:pPr>
            <a:r>
              <a:rPr lang="en-US" dirty="0">
                <a:solidFill>
                  <a:srgbClr val="000000"/>
                </a:solidFill>
              </a:rPr>
              <a:t>- </a:t>
            </a:r>
            <a:fld id="{0614802B-E20F-4A06-8A77-E503A55F45E7}" type="slidenum">
              <a:rPr lang="en-US">
                <a:solidFill>
                  <a:srgbClr val="000000"/>
                </a:solidFill>
              </a:rPr>
              <a:pPr algn="ctr" defTabSz="914400" fontAlgn="base">
                <a:lnSpc>
                  <a:spcPct val="106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65000"/>
                <a:buFont typeface="Wingdings" pitchFamily="2" charset="2"/>
                <a:buNone/>
              </a:pPr>
              <a:t>‹#›</a:t>
            </a:fld>
            <a:r>
              <a:rPr lang="en-US" dirty="0">
                <a:solidFill>
                  <a:srgbClr val="000000"/>
                </a:solidFill>
              </a:rPr>
              <a:t> -</a:t>
            </a:r>
          </a:p>
        </p:txBody>
      </p:sp>
      <p:sp>
        <p:nvSpPr>
          <p:cNvPr id="1033" name="Line 35"/>
          <p:cNvSpPr>
            <a:spLocks noChangeShapeType="1"/>
          </p:cNvSpPr>
          <p:nvPr/>
        </p:nvSpPr>
        <p:spPr bwMode="gray">
          <a:xfrm>
            <a:off x="392113" y="806450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07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SzPct val="80000"/>
        <a:defRPr sz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69863" indent="-168275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344488" indent="-173038" algn="l" rtl="0" eaLnBrk="1" fontAlgn="base" hangingPunct="1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517525" indent="-171450" algn="l" rtl="0" eaLnBrk="1" fontAlgn="base" hangingPunct="1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4462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19034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3606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28178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2750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47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164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08" y="6163128"/>
            <a:ext cx="3352800" cy="4699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35751" y="2346964"/>
            <a:ext cx="7686529" cy="3250379"/>
          </a:xfrm>
        </p:spPr>
        <p:txBody>
          <a:bodyPr/>
          <a:lstStyle/>
          <a:p>
            <a:r>
              <a:rPr lang="en-US" sz="3200" dirty="0" smtClean="0"/>
              <a:t>Starting an OBI-Based </a:t>
            </a:r>
            <a:r>
              <a:rPr lang="en-US" sz="3200" dirty="0" err="1" smtClean="0"/>
              <a:t>Biobank</a:t>
            </a:r>
            <a:r>
              <a:rPr lang="en-US" sz="3200" dirty="0" smtClean="0"/>
              <a:t> Ontology</a:t>
            </a:r>
            <a:br>
              <a:rPr lang="en-US" sz="32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October 6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33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975189"/>
          </a:xfrm>
        </p:spPr>
        <p:txBody>
          <a:bodyPr/>
          <a:lstStyle/>
          <a:p>
            <a:r>
              <a:rPr lang="en-US" dirty="0" smtClean="0"/>
              <a:t>Constraining Rules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92502"/>
            <a:ext cx="9144000" cy="3793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27" y="1440160"/>
            <a:ext cx="5384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7"/>
            <a:ext cx="8042276" cy="954844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The </a:t>
            </a:r>
            <a:r>
              <a:rPr lang="en-US" sz="3600" i="1" dirty="0"/>
              <a:t>S</a:t>
            </a:r>
            <a:r>
              <a:rPr lang="en-US" sz="3600" i="1" dirty="0" smtClean="0"/>
              <a:t>tudy </a:t>
            </a:r>
            <a:r>
              <a:rPr lang="en-US" sz="3600" i="1" dirty="0"/>
              <a:t>D</a:t>
            </a:r>
            <a:r>
              <a:rPr lang="en-US" sz="3600" i="1" dirty="0" smtClean="0"/>
              <a:t>esigner at the ITN </a:t>
            </a:r>
            <a:endParaRPr lang="en-US" sz="36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012447" y="1515088"/>
            <a:ext cx="7543800" cy="3987800"/>
            <a:chOff x="152400" y="1676400"/>
            <a:chExt cx="8305800" cy="4576763"/>
          </a:xfrm>
        </p:grpSpPr>
        <p:sp>
          <p:nvSpPr>
            <p:cNvPr id="5" name="Rounded Rectangle 4"/>
            <p:cNvSpPr/>
            <p:nvPr/>
          </p:nvSpPr>
          <p:spPr>
            <a:xfrm>
              <a:off x="609600" y="1676400"/>
              <a:ext cx="2617788" cy="1071563"/>
            </a:xfrm>
            <a:prstGeom prst="roundRect">
              <a:avLst/>
            </a:prstGeom>
            <a:solidFill>
              <a:srgbClr val="91C1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Knowledge  Representation 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586038" y="3390900"/>
              <a:ext cx="3125787" cy="1071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/>
                <a:t>Knowledge  Acquisition </a:t>
              </a:r>
            </a:p>
          </p:txBody>
        </p:sp>
        <p:sp>
          <p:nvSpPr>
            <p:cNvPr id="7" name="Snip Same Side Corner Rectangle 6"/>
            <p:cNvSpPr/>
            <p:nvPr/>
          </p:nvSpPr>
          <p:spPr>
            <a:xfrm>
              <a:off x="3532188" y="4533900"/>
              <a:ext cx="1162050" cy="571500"/>
            </a:xfrm>
            <a:prstGeom prst="snip2SameRect">
              <a:avLst/>
            </a:prstGeom>
            <a:solidFill>
              <a:srgbClr val="DAB8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Expert</a:t>
              </a:r>
              <a:r>
                <a:rPr lang="en-US" sz="1600" dirty="0"/>
                <a:t>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76800" y="1676400"/>
              <a:ext cx="2457450" cy="1071563"/>
            </a:xfrm>
            <a:prstGeom prst="roundRect">
              <a:avLst/>
            </a:prstGeom>
            <a:solidFill>
              <a:srgbClr val="91C1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Knowledge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Specification 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2767013" y="2819400"/>
              <a:ext cx="473075" cy="558800"/>
            </a:xfrm>
            <a:prstGeom prst="downArrow">
              <a:avLst>
                <a:gd name="adj1" fmla="val 50000"/>
                <a:gd name="adj2" fmla="val 47613"/>
              </a:avLst>
            </a:prstGeom>
            <a:solidFill>
              <a:srgbClr val="91C1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0800000">
              <a:off x="4981575" y="2813050"/>
              <a:ext cx="504825" cy="539750"/>
            </a:xfrm>
            <a:prstGeom prst="downArrow">
              <a:avLst>
                <a:gd name="adj1" fmla="val 50000"/>
                <a:gd name="adj2" fmla="val 47613"/>
              </a:avLst>
            </a:prstGeom>
            <a:solidFill>
              <a:srgbClr val="91C1D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pic>
          <p:nvPicPr>
            <p:cNvPr id="11" name="Picture 49" descr="glasses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5181600"/>
              <a:ext cx="993775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ounded Rectangle 11"/>
            <p:cNvSpPr/>
            <p:nvPr/>
          </p:nvSpPr>
          <p:spPr>
            <a:xfrm>
              <a:off x="685800" y="5176838"/>
              <a:ext cx="2617788" cy="107156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Data 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 Representation </a:t>
              </a:r>
            </a:p>
          </p:txBody>
        </p:sp>
        <p:sp>
          <p:nvSpPr>
            <p:cNvPr id="13" name="Down Arrow 12"/>
            <p:cNvSpPr/>
            <p:nvPr/>
          </p:nvSpPr>
          <p:spPr>
            <a:xfrm rot="10800000">
              <a:off x="2743200" y="4495800"/>
              <a:ext cx="473075" cy="558800"/>
            </a:xfrm>
            <a:prstGeom prst="downArrow">
              <a:avLst>
                <a:gd name="adj1" fmla="val 50000"/>
                <a:gd name="adj2" fmla="val 47613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876800" y="5181600"/>
              <a:ext cx="2438400" cy="107156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Data  Value Set 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Specification  </a:t>
              </a: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5105400" y="4546600"/>
              <a:ext cx="473075" cy="558800"/>
            </a:xfrm>
            <a:prstGeom prst="downArrow">
              <a:avLst>
                <a:gd name="adj1" fmla="val 50000"/>
                <a:gd name="adj2" fmla="val 47613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772400" y="5486400"/>
              <a:ext cx="457200" cy="2286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67600" y="5562600"/>
              <a:ext cx="76200" cy="101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8" name="Oval 17"/>
            <p:cNvSpPr/>
            <p:nvPr/>
          </p:nvSpPr>
          <p:spPr>
            <a:xfrm>
              <a:off x="7620000" y="5562600"/>
              <a:ext cx="76200" cy="101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848600" y="1981200"/>
              <a:ext cx="457200" cy="228600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0" name="Oval 19"/>
            <p:cNvSpPr/>
            <p:nvPr/>
          </p:nvSpPr>
          <p:spPr>
            <a:xfrm>
              <a:off x="7543800" y="2057400"/>
              <a:ext cx="76200" cy="101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21" name="Oval 20"/>
            <p:cNvSpPr/>
            <p:nvPr/>
          </p:nvSpPr>
          <p:spPr>
            <a:xfrm>
              <a:off x="7696200" y="2057400"/>
              <a:ext cx="76200" cy="1016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52400" y="3886200"/>
              <a:ext cx="8305800" cy="1588"/>
            </a:xfrm>
            <a:prstGeom prst="line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/>
            <p:cNvSpPr/>
            <p:nvPr/>
          </p:nvSpPr>
          <p:spPr>
            <a:xfrm>
              <a:off x="2586038" y="3378200"/>
              <a:ext cx="3125787" cy="107156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Knowledge  Acquisition </a:t>
              </a:r>
            </a:p>
          </p:txBody>
        </p:sp>
        <p:sp>
          <p:nvSpPr>
            <p:cNvPr id="27" name="TextBox 62"/>
            <p:cNvSpPr txBox="1">
              <a:spLocks noChangeArrowheads="1"/>
            </p:cNvSpPr>
            <p:nvPr/>
          </p:nvSpPr>
          <p:spPr bwMode="auto">
            <a:xfrm>
              <a:off x="685800" y="3962400"/>
              <a:ext cx="1295400" cy="38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Data  </a:t>
              </a:r>
            </a:p>
          </p:txBody>
        </p:sp>
        <p:sp>
          <p:nvSpPr>
            <p:cNvPr id="28" name="TextBox 24"/>
            <p:cNvSpPr txBox="1">
              <a:spLocks noChangeArrowheads="1"/>
            </p:cNvSpPr>
            <p:nvPr/>
          </p:nvSpPr>
          <p:spPr bwMode="auto">
            <a:xfrm>
              <a:off x="609600" y="3505199"/>
              <a:ext cx="1676400" cy="38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Concepts </a:t>
              </a:r>
            </a:p>
          </p:txBody>
        </p:sp>
        <p:sp>
          <p:nvSpPr>
            <p:cNvPr id="29" name="TextBox 24"/>
            <p:cNvSpPr txBox="1">
              <a:spLocks noChangeArrowheads="1"/>
            </p:cNvSpPr>
            <p:nvPr/>
          </p:nvSpPr>
          <p:spPr bwMode="auto">
            <a:xfrm>
              <a:off x="6019800" y="3505199"/>
              <a:ext cx="1676400" cy="38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Structure  </a:t>
              </a:r>
            </a:p>
          </p:txBody>
        </p:sp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1676400" cy="38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Content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27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534" y="1669735"/>
            <a:ext cx="6251557" cy="460480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9275" y="107577"/>
            <a:ext cx="8042276" cy="954844"/>
          </a:xfrm>
        </p:spPr>
        <p:txBody>
          <a:bodyPr>
            <a:normAutofit/>
          </a:bodyPr>
          <a:lstStyle/>
          <a:p>
            <a:r>
              <a:rPr lang="en-US" sz="3600" i="1" dirty="0" smtClean="0"/>
              <a:t>The </a:t>
            </a:r>
            <a:r>
              <a:rPr lang="en-US" sz="3600" i="1" dirty="0"/>
              <a:t>S</a:t>
            </a:r>
            <a:r>
              <a:rPr lang="en-US" sz="3600" i="1" dirty="0" smtClean="0"/>
              <a:t>tudy </a:t>
            </a:r>
            <a:r>
              <a:rPr lang="en-US" sz="3600" i="1" dirty="0"/>
              <a:t>D</a:t>
            </a:r>
            <a:r>
              <a:rPr lang="en-US" sz="3600" i="1" dirty="0" smtClean="0"/>
              <a:t>esigner at the ITN </a:t>
            </a:r>
            <a:endParaRPr lang="en-US" sz="3600" i="1" dirty="0"/>
          </a:p>
        </p:txBody>
      </p:sp>
      <p:sp>
        <p:nvSpPr>
          <p:cNvPr id="2" name="Rectangle 1"/>
          <p:cNvSpPr/>
          <p:nvPr/>
        </p:nvSpPr>
        <p:spPr>
          <a:xfrm>
            <a:off x="2994435" y="3872937"/>
            <a:ext cx="2210551" cy="120735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Study.owl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Model Database Mapper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/>
          <p:cNvSpPr txBox="1">
            <a:spLocks/>
          </p:cNvSpPr>
          <p:nvPr/>
        </p:nvSpPr>
        <p:spPr>
          <a:xfrm>
            <a:off x="0" y="0"/>
            <a:ext cx="9467765" cy="107768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2500" lnSpcReduction="10000"/>
          </a:bodyPr>
          <a:lstStyle>
            <a:lvl1pPr algn="ctr" defTabSz="914400">
              <a:spcBef>
                <a:spcPct val="0"/>
              </a:spcBef>
              <a:buNone/>
              <a:defRPr sz="3600" i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Building applications to make use of the </a:t>
            </a:r>
            <a:r>
              <a:rPr lang="en-US" dirty="0" err="1" smtClean="0"/>
              <a:t>Study.owl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27" y="896591"/>
            <a:ext cx="7889787" cy="544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4164" y="-14941"/>
            <a:ext cx="9769527" cy="1180514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Using Reasoning Services to Determine a Participant’s next visit</a:t>
            </a:r>
            <a:endParaRPr lang="en-US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2075" y="1268937"/>
            <a:ext cx="8458200" cy="5389563"/>
            <a:chOff x="162799" y="946972"/>
            <a:chExt cx="8756650" cy="5822950"/>
          </a:xfrm>
        </p:grpSpPr>
        <p:sp>
          <p:nvSpPr>
            <p:cNvPr id="34" name="Rectangle 33"/>
            <p:cNvSpPr/>
            <p:nvPr/>
          </p:nvSpPr>
          <p:spPr>
            <a:xfrm>
              <a:off x="162799" y="946972"/>
              <a:ext cx="8610600" cy="579120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821" name="AutoShape 2"/>
            <p:cNvSpPr>
              <a:spLocks noChangeArrowheads="1"/>
            </p:cNvSpPr>
            <p:nvPr/>
          </p:nvSpPr>
          <p:spPr bwMode="auto">
            <a:xfrm>
              <a:off x="5855574" y="4193410"/>
              <a:ext cx="2171700" cy="1192212"/>
            </a:xfrm>
            <a:prstGeom prst="can">
              <a:avLst>
                <a:gd name="adj" fmla="val 25000"/>
              </a:avLst>
            </a:prstGeom>
            <a:solidFill>
              <a:srgbClr val="FF66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34822" name="Picture 5" descr="epoch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9812" y="4342635"/>
              <a:ext cx="2395537" cy="1198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3" name="Text Box 8"/>
            <p:cNvSpPr txBox="1">
              <a:spLocks noChangeArrowheads="1"/>
            </p:cNvSpPr>
            <p:nvPr/>
          </p:nvSpPr>
          <p:spPr bwMode="auto">
            <a:xfrm>
              <a:off x="6017499" y="4568060"/>
              <a:ext cx="1941513" cy="630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>
                  <a:latin typeface="Calibri" pitchFamily="34" charset="0"/>
                </a:rPr>
                <a:t>ITN Clinical Trial</a:t>
              </a:r>
            </a:p>
            <a:p>
              <a:pPr algn="ctr" eaLnBrk="0" hangingPunct="0"/>
              <a:r>
                <a:rPr lang="en-US" b="1">
                  <a:latin typeface="Calibri" pitchFamily="34" charset="0"/>
                </a:rPr>
                <a:t>Database</a:t>
              </a:r>
              <a:endParaRPr lang="en-US" sz="1600">
                <a:latin typeface="Verdana" pitchFamily="34" charset="0"/>
              </a:endParaRPr>
            </a:p>
          </p:txBody>
        </p:sp>
        <p:sp>
          <p:nvSpPr>
            <p:cNvPr id="34824" name="Text Box 9"/>
            <p:cNvSpPr txBox="1">
              <a:spLocks noChangeArrowheads="1"/>
            </p:cNvSpPr>
            <p:nvPr/>
          </p:nvSpPr>
          <p:spPr bwMode="auto">
            <a:xfrm>
              <a:off x="315199" y="5690422"/>
              <a:ext cx="2101850" cy="646113"/>
            </a:xfrm>
            <a:prstGeom prst="rect">
              <a:avLst/>
            </a:prstGeom>
            <a:noFill/>
            <a:ln w="25400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chemeClr val="bg1"/>
                  </a:solidFill>
                  <a:latin typeface="Calibri" pitchFamily="34" charset="0"/>
                </a:rPr>
                <a:t>Epoch Clinical Trials </a:t>
              </a:r>
            </a:p>
            <a:p>
              <a:pPr algn="ctr" eaLnBrk="0" hangingPunct="0"/>
              <a:r>
                <a:rPr lang="en-US" b="1">
                  <a:solidFill>
                    <a:schemeClr val="bg1"/>
                  </a:solidFill>
                  <a:latin typeface="Calibri" pitchFamily="34" charset="0"/>
                </a:rPr>
                <a:t>Knowledge base</a:t>
              </a:r>
              <a:endParaRPr lang="en-US" sz="160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34825" name="Text Box 10"/>
            <p:cNvSpPr txBox="1">
              <a:spLocks noChangeArrowheads="1"/>
            </p:cNvSpPr>
            <p:nvPr/>
          </p:nvSpPr>
          <p:spPr bwMode="auto">
            <a:xfrm>
              <a:off x="3210799" y="3385372"/>
              <a:ext cx="2540000" cy="369888"/>
            </a:xfrm>
            <a:prstGeom prst="rect">
              <a:avLst/>
            </a:prstGeom>
            <a:noFill/>
            <a:ln w="25400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chemeClr val="bg1"/>
                  </a:solidFill>
                  <a:latin typeface="Calibri" pitchFamily="34" charset="0"/>
                </a:rPr>
                <a:t>Participant Visit Tracking</a:t>
              </a:r>
              <a:endParaRPr lang="en-US" sz="160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grpSp>
          <p:nvGrpSpPr>
            <p:cNvPr id="4" name="Group 39"/>
            <p:cNvGrpSpPr>
              <a:grpSpLocks/>
            </p:cNvGrpSpPr>
            <p:nvPr/>
          </p:nvGrpSpPr>
          <p:grpSpPr bwMode="auto">
            <a:xfrm>
              <a:off x="4963399" y="1251772"/>
              <a:ext cx="3956050" cy="3359150"/>
              <a:chOff x="4800600" y="685800"/>
              <a:chExt cx="3956050" cy="3359277"/>
            </a:xfrm>
          </p:grpSpPr>
          <p:sp>
            <p:nvSpPr>
              <p:cNvPr id="34842" name="AutoShape 6"/>
              <p:cNvSpPr>
                <a:spLocks noChangeArrowheads="1"/>
              </p:cNvSpPr>
              <p:nvPr/>
            </p:nvSpPr>
            <p:spPr bwMode="auto">
              <a:xfrm rot="-1906914">
                <a:off x="6981516" y="914400"/>
                <a:ext cx="748738" cy="3130677"/>
              </a:xfrm>
              <a:prstGeom prst="curvedLeftArrow">
                <a:avLst>
                  <a:gd name="adj1" fmla="val 83625"/>
                  <a:gd name="adj2" fmla="val 167251"/>
                  <a:gd name="adj3" fmla="val 33333"/>
                </a:avLst>
              </a:prstGeom>
              <a:solidFill>
                <a:srgbClr val="99CCFF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4843" name="Text Box 14"/>
              <p:cNvSpPr txBox="1">
                <a:spLocks noChangeArrowheads="1"/>
              </p:cNvSpPr>
              <p:nvPr/>
            </p:nvSpPr>
            <p:spPr bwMode="auto">
              <a:xfrm>
                <a:off x="7490035" y="1605426"/>
                <a:ext cx="1266615" cy="6301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Data </a:t>
                </a:r>
              </a:p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Collection</a:t>
                </a:r>
                <a:endParaRPr lang="en-US" sz="1600">
                  <a:solidFill>
                    <a:srgbClr val="FF7C80"/>
                  </a:solidFill>
                  <a:latin typeface="Verdana" pitchFamily="34" charset="0"/>
                </a:endParaRPr>
              </a:p>
            </p:txBody>
          </p:sp>
          <p:sp>
            <p:nvSpPr>
              <p:cNvPr id="34844" name="Oval 16"/>
              <p:cNvSpPr>
                <a:spLocks noChangeArrowheads="1"/>
              </p:cNvSpPr>
              <p:nvPr/>
            </p:nvSpPr>
            <p:spPr bwMode="auto">
              <a:xfrm>
                <a:off x="7265413" y="1231055"/>
                <a:ext cx="524117" cy="449245"/>
              </a:xfrm>
              <a:prstGeom prst="ellipse">
                <a:avLst/>
              </a:pr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34845" name="TextBox 34"/>
              <p:cNvSpPr txBox="1">
                <a:spLocks noChangeArrowheads="1"/>
              </p:cNvSpPr>
              <p:nvPr/>
            </p:nvSpPr>
            <p:spPr bwMode="auto">
              <a:xfrm>
                <a:off x="4800600" y="685800"/>
                <a:ext cx="365760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Calibri" pitchFamily="34" charset="0"/>
                  </a:rPr>
                  <a:t>1. PVT stores patient event data </a:t>
                </a:r>
              </a:p>
            </p:txBody>
          </p:sp>
        </p:grpSp>
        <p:grpSp>
          <p:nvGrpSpPr>
            <p:cNvPr id="5" name="Group 43"/>
            <p:cNvGrpSpPr>
              <a:grpSpLocks/>
            </p:cNvGrpSpPr>
            <p:nvPr/>
          </p:nvGrpSpPr>
          <p:grpSpPr bwMode="auto">
            <a:xfrm>
              <a:off x="391399" y="1251772"/>
              <a:ext cx="2819400" cy="3392488"/>
              <a:chOff x="228600" y="685800"/>
              <a:chExt cx="2819400" cy="3392035"/>
            </a:xfrm>
          </p:grpSpPr>
          <p:sp>
            <p:nvSpPr>
              <p:cNvPr id="34838" name="Oval 17"/>
              <p:cNvSpPr>
                <a:spLocks noChangeArrowheads="1"/>
              </p:cNvSpPr>
              <p:nvPr/>
            </p:nvSpPr>
            <p:spPr bwMode="auto">
              <a:xfrm>
                <a:off x="2133600" y="2667000"/>
                <a:ext cx="524117" cy="449245"/>
              </a:xfrm>
              <a:prstGeom prst="ellipse">
                <a:avLst/>
              </a:pr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4839" name="AutoShape 15"/>
              <p:cNvSpPr>
                <a:spLocks noChangeArrowheads="1"/>
              </p:cNvSpPr>
              <p:nvPr/>
            </p:nvSpPr>
            <p:spPr bwMode="auto">
              <a:xfrm rot="2530778" flipH="1">
                <a:off x="1497009" y="1457238"/>
                <a:ext cx="733140" cy="2620597"/>
              </a:xfrm>
              <a:prstGeom prst="curvedLeftArrow">
                <a:avLst>
                  <a:gd name="adj1" fmla="val 71490"/>
                  <a:gd name="adj2" fmla="val 142979"/>
                  <a:gd name="adj3" fmla="val 33333"/>
                </a:avLst>
              </a:prstGeom>
              <a:solidFill>
                <a:srgbClr val="99CCFF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4840" name="Text Box 18"/>
              <p:cNvSpPr txBox="1">
                <a:spLocks noChangeArrowheads="1"/>
              </p:cNvSpPr>
              <p:nvPr/>
            </p:nvSpPr>
            <p:spPr bwMode="auto">
              <a:xfrm>
                <a:off x="302148" y="2279294"/>
                <a:ext cx="1952959" cy="90005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Epoch</a:t>
                </a:r>
              </a:p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Knowledge base</a:t>
                </a:r>
              </a:p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Services</a:t>
                </a:r>
                <a:endParaRPr lang="en-US" sz="1600">
                  <a:solidFill>
                    <a:srgbClr val="FF7C80"/>
                  </a:solidFill>
                  <a:latin typeface="Verdana" pitchFamily="34" charset="0"/>
                </a:endParaRPr>
              </a:p>
            </p:txBody>
          </p:sp>
          <p:sp>
            <p:nvSpPr>
              <p:cNvPr id="34841" name="TextBox 35"/>
              <p:cNvSpPr txBox="1">
                <a:spLocks noChangeArrowheads="1"/>
              </p:cNvSpPr>
              <p:nvPr/>
            </p:nvSpPr>
            <p:spPr bwMode="auto">
              <a:xfrm>
                <a:off x="228600" y="685800"/>
                <a:ext cx="28194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Calibri" pitchFamily="34" charset="0"/>
                  </a:rPr>
                  <a:t>2. Participant Tracking queries the Epoch Knowledge base Services on a participant’s next visit</a:t>
                </a:r>
              </a:p>
            </p:txBody>
          </p:sp>
        </p:grpSp>
        <p:grpSp>
          <p:nvGrpSpPr>
            <p:cNvPr id="6" name="Group 41"/>
            <p:cNvGrpSpPr>
              <a:grpSpLocks/>
            </p:cNvGrpSpPr>
            <p:nvPr/>
          </p:nvGrpSpPr>
          <p:grpSpPr bwMode="auto">
            <a:xfrm>
              <a:off x="1483599" y="4833172"/>
              <a:ext cx="6016625" cy="1936750"/>
              <a:chOff x="1321046" y="4267200"/>
              <a:chExt cx="6016625" cy="1936750"/>
            </a:xfrm>
          </p:grpSpPr>
          <p:sp>
            <p:nvSpPr>
              <p:cNvPr id="34834" name="Text Box 13"/>
              <p:cNvSpPr txBox="1">
                <a:spLocks noChangeArrowheads="1"/>
              </p:cNvSpPr>
              <p:nvPr/>
            </p:nvSpPr>
            <p:spPr bwMode="auto">
              <a:xfrm>
                <a:off x="3371974" y="5573759"/>
                <a:ext cx="2239975" cy="63019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Ontology-Database</a:t>
                </a:r>
              </a:p>
              <a:p>
                <a:pPr algn="ctr" eaLnBrk="0" hangingPunct="0"/>
                <a:r>
                  <a:rPr lang="en-US" b="1">
                    <a:solidFill>
                      <a:srgbClr val="FF7C80"/>
                    </a:solidFill>
                    <a:latin typeface="Calibri" pitchFamily="34" charset="0"/>
                  </a:rPr>
                  <a:t>Mapping</a:t>
                </a:r>
                <a:endParaRPr lang="en-US" sz="1600">
                  <a:solidFill>
                    <a:srgbClr val="FF7C80"/>
                  </a:solidFill>
                  <a:latin typeface="Verdana" pitchFamily="34" charset="0"/>
                </a:endParaRPr>
              </a:p>
            </p:txBody>
          </p:sp>
          <p:sp>
            <p:nvSpPr>
              <p:cNvPr id="34835" name="Oval 19"/>
              <p:cNvSpPr>
                <a:spLocks noChangeArrowheads="1"/>
              </p:cNvSpPr>
              <p:nvPr/>
            </p:nvSpPr>
            <p:spPr bwMode="auto">
              <a:xfrm>
                <a:off x="5618189" y="5199388"/>
                <a:ext cx="524117" cy="449245"/>
              </a:xfrm>
              <a:prstGeom prst="ellipse">
                <a:avLst/>
              </a:pr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34836" name="TextBox 36"/>
              <p:cNvSpPr txBox="1">
                <a:spLocks noChangeArrowheads="1"/>
              </p:cNvSpPr>
              <p:nvPr/>
            </p:nvSpPr>
            <p:spPr bwMode="auto">
              <a:xfrm>
                <a:off x="2895600" y="4267200"/>
                <a:ext cx="2819400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Calibri" pitchFamily="34" charset="0"/>
                  </a:rPr>
                  <a:t>3. Virtual Trial Record in the Epoch ontologies is mapped to appropriate participant data</a:t>
                </a:r>
              </a:p>
            </p:txBody>
          </p:sp>
          <p:sp>
            <p:nvSpPr>
              <p:cNvPr id="34837" name="AutoShape 12"/>
              <p:cNvSpPr>
                <a:spLocks noChangeArrowheads="1"/>
              </p:cNvSpPr>
              <p:nvPr/>
            </p:nvSpPr>
            <p:spPr bwMode="auto">
              <a:xfrm rot="5671805">
                <a:off x="3885653" y="2548411"/>
                <a:ext cx="887412" cy="6016625"/>
              </a:xfrm>
              <a:prstGeom prst="curvedLeftArrow">
                <a:avLst>
                  <a:gd name="adj1" fmla="val 86445"/>
                  <a:gd name="adj2" fmla="val 222044"/>
                  <a:gd name="adj3" fmla="val 33333"/>
                </a:avLst>
              </a:prstGeom>
              <a:solidFill>
                <a:srgbClr val="99CCFF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pic>
          <p:nvPicPr>
            <p:cNvPr id="3482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15599" y="1632772"/>
              <a:ext cx="1846263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467599" y="1440685"/>
              <a:ext cx="5715000" cy="3298825"/>
              <a:chOff x="304800" y="1103313"/>
              <a:chExt cx="5715000" cy="3298825"/>
            </a:xfrm>
          </p:grpSpPr>
          <p:sp>
            <p:nvSpPr>
              <p:cNvPr id="34831" name="AutoShape 7"/>
              <p:cNvSpPr>
                <a:spLocks noChangeArrowheads="1"/>
              </p:cNvSpPr>
              <p:nvPr/>
            </p:nvSpPr>
            <p:spPr bwMode="auto">
              <a:xfrm rot="-8831111">
                <a:off x="1166813" y="1103313"/>
                <a:ext cx="696912" cy="3298825"/>
              </a:xfrm>
              <a:prstGeom prst="curvedLeftArrow">
                <a:avLst>
                  <a:gd name="adj1" fmla="val 94670"/>
                  <a:gd name="adj2" fmla="val 189340"/>
                  <a:gd name="adj3" fmla="val 33333"/>
                </a:avLst>
              </a:prstGeom>
              <a:solidFill>
                <a:srgbClr val="99CCFF">
                  <a:alpha val="30196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4832" name="Oval 20"/>
              <p:cNvSpPr>
                <a:spLocks noChangeArrowheads="1"/>
              </p:cNvSpPr>
              <p:nvPr/>
            </p:nvSpPr>
            <p:spPr bwMode="auto">
              <a:xfrm>
                <a:off x="304800" y="2209800"/>
                <a:ext cx="533400" cy="457200"/>
              </a:xfrm>
              <a:prstGeom prst="ellipse">
                <a:avLst/>
              </a:prstGeom>
              <a:solidFill>
                <a:srgbClr val="99CC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34833" name="TextBox 47"/>
              <p:cNvSpPr txBox="1">
                <a:spLocks noChangeArrowheads="1"/>
              </p:cNvSpPr>
              <p:nvPr/>
            </p:nvSpPr>
            <p:spPr bwMode="auto">
              <a:xfrm>
                <a:off x="2895600" y="3429000"/>
                <a:ext cx="3124200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Calibri" pitchFamily="34" charset="0"/>
                  </a:rPr>
                  <a:t>4. Reasoning Services interpret protocol knowledge with trial data to answer the question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08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79294"/>
            <a:ext cx="8229600" cy="868082"/>
          </a:xfrm>
        </p:spPr>
        <p:txBody>
          <a:bodyPr/>
          <a:lstStyle/>
          <a:p>
            <a:r>
              <a:rPr lang="en-US" dirty="0" smtClean="0"/>
              <a:t>Lesson Learned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271494"/>
            <a:ext cx="8042276" cy="5257799"/>
          </a:xfrm>
        </p:spPr>
        <p:txBody>
          <a:bodyPr>
            <a:normAutofit/>
          </a:bodyPr>
          <a:lstStyle/>
          <a:p>
            <a:r>
              <a:rPr lang="en-US" dirty="0" smtClean="0"/>
              <a:t>This is complex – requires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organizational mandate</a:t>
            </a:r>
            <a:r>
              <a:rPr lang="en-US" dirty="0" smtClean="0"/>
              <a:t> that is based on realistic </a:t>
            </a:r>
            <a:r>
              <a:rPr lang="en-US" dirty="0" smtClean="0">
                <a:solidFill>
                  <a:srgbClr val="262626"/>
                </a:solidFill>
              </a:rPr>
              <a:t>plans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262626"/>
                </a:solidFill>
              </a:rPr>
              <a:t>expectations </a:t>
            </a:r>
            <a:r>
              <a:rPr lang="en-US" dirty="0" smtClean="0"/>
              <a:t>with the understanding of both the real value proposition and </a:t>
            </a:r>
            <a:r>
              <a:rPr lang="en-US" i="1" u="sng" dirty="0" smtClean="0"/>
              <a:t>initial</a:t>
            </a:r>
            <a:r>
              <a:rPr lang="en-US" dirty="0" smtClean="0"/>
              <a:t> overhead </a:t>
            </a:r>
          </a:p>
          <a:p>
            <a:r>
              <a:rPr lang="en-US" dirty="0" smtClean="0"/>
              <a:t>Objectives defined for ITN </a:t>
            </a:r>
          </a:p>
          <a:p>
            <a:pPr lvl="1"/>
            <a:r>
              <a:rPr lang="en-US" dirty="0" smtClean="0"/>
              <a:t>Data Sharing </a:t>
            </a:r>
          </a:p>
          <a:p>
            <a:pPr lvl="1"/>
            <a:r>
              <a:rPr lang="en-US" dirty="0" smtClean="0"/>
              <a:t>System Interoperability </a:t>
            </a:r>
          </a:p>
          <a:p>
            <a:pPr lvl="1"/>
            <a:r>
              <a:rPr lang="en-US" dirty="0" smtClean="0"/>
              <a:t>Long-term Extensibility </a:t>
            </a:r>
          </a:p>
          <a:p>
            <a:r>
              <a:rPr lang="en-US" dirty="0" smtClean="0"/>
              <a:t>The defined objectives and organization patience drove how the ontologies were leveraged</a:t>
            </a:r>
            <a:endParaRPr lang="en-US" i="1" dirty="0" smtClean="0"/>
          </a:p>
          <a:p>
            <a:pPr marL="34925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vs. Practice </a:t>
            </a:r>
            <a:endParaRPr lang="en-US" dirty="0"/>
          </a:p>
        </p:txBody>
      </p:sp>
      <p:pic>
        <p:nvPicPr>
          <p:cNvPr id="7" name="Picture 6" descr="pragmatis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4" y="0"/>
            <a:ext cx="741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4557"/>
            <a:ext cx="8042276" cy="906650"/>
          </a:xfrm>
        </p:spPr>
        <p:txBody>
          <a:bodyPr/>
          <a:lstStyle/>
          <a:p>
            <a:r>
              <a:rPr lang="en-US" sz="3600" dirty="0" smtClean="0"/>
              <a:t>Data Sharing 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3" y="991207"/>
            <a:ext cx="7575176" cy="50136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58" y="991207"/>
            <a:ext cx="6712137" cy="5530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426696"/>
            <a:ext cx="8953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30226 -0.01088 " pathEditMode="relative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9275" y="183914"/>
            <a:ext cx="8042276" cy="8404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System integration 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1"/>
          <a:stretch/>
        </p:blipFill>
        <p:spPr>
          <a:xfrm>
            <a:off x="398928" y="1024326"/>
            <a:ext cx="3590365" cy="4871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19400"/>
            <a:ext cx="4229100" cy="3383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046" y="5787181"/>
            <a:ext cx="7865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“you can’t build a skyscraper by nailing 1000 doghouses together”</a:t>
            </a:r>
          </a:p>
          <a:p>
            <a:r>
              <a:rPr lang="en-US" sz="2000" i="1" dirty="0" smtClean="0"/>
              <a:t>Grady </a:t>
            </a:r>
            <a:r>
              <a:rPr lang="en-US" sz="2000" i="1" dirty="0" err="1" smtClean="0"/>
              <a:t>Booch</a:t>
            </a:r>
            <a:r>
              <a:rPr lang="en-US" sz="2000" i="1" dirty="0" smtClean="0"/>
              <a:t>   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009900" y="1811923"/>
            <a:ext cx="57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“Don’t build a dog house more valuable than your dog” </a:t>
            </a:r>
          </a:p>
        </p:txBody>
      </p:sp>
    </p:spTree>
    <p:extLst>
      <p:ext uri="{BB962C8B-B14F-4D97-AF65-F5344CB8AC3E}">
        <p14:creationId xmlns:p14="http://schemas.microsoft.com/office/powerpoint/2010/main" val="3778827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38306"/>
          </a:xfrm>
        </p:spPr>
        <p:txBody>
          <a:bodyPr/>
          <a:lstStyle/>
          <a:p>
            <a:r>
              <a:rPr lang="en-US" dirty="0" smtClean="0"/>
              <a:t>System Integration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2648"/>
            <a:ext cx="7620000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7529" y="6051176"/>
            <a:ext cx="724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Depends on what you nail them to …..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865" y="1436805"/>
            <a:ext cx="8454504" cy="4742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Biomedical ontologies are a core part of the Semantic Web framework </a:t>
            </a:r>
            <a:r>
              <a:rPr lang="en-US" dirty="0" smtClean="0">
                <a:solidFill>
                  <a:srgbClr val="FF0000"/>
                </a:solidFill>
              </a:rPr>
              <a:t>&lt;true&gt;</a:t>
            </a:r>
            <a:r>
              <a:rPr lang="en-US" dirty="0" smtClean="0"/>
              <a:t> </a:t>
            </a:r>
            <a:r>
              <a:rPr lang="en-US" i="1" dirty="0"/>
              <a:t>an emerging technology that is proving essential to solving many of the complex challenges in health care and life </a:t>
            </a:r>
            <a:r>
              <a:rPr lang="en-US" i="1" dirty="0" smtClean="0"/>
              <a:t>sciences </a:t>
            </a:r>
            <a:r>
              <a:rPr lang="en-US" dirty="0" smtClean="0">
                <a:solidFill>
                  <a:srgbClr val="FF0000"/>
                </a:solidFill>
              </a:rPr>
              <a:t>&lt;true??&gt;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Why ontology based approach ?</a:t>
            </a:r>
          </a:p>
          <a:p>
            <a:r>
              <a:rPr lang="en-US" dirty="0" smtClean="0"/>
              <a:t>Why OBI-based 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are the requisite functionality ?  </a:t>
            </a:r>
            <a:endParaRPr lang="en-US" dirty="0" smtClean="0"/>
          </a:p>
          <a:p>
            <a:r>
              <a:rPr lang="en-US" dirty="0" smtClean="0"/>
              <a:t>Sustainable solution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38" y="295717"/>
            <a:ext cx="5468061" cy="7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Long-Term Extensibility (proprietary vs. open ) </a:t>
            </a:r>
            <a:endParaRPr lang="en-US" sz="4000" dirty="0"/>
          </a:p>
        </p:txBody>
      </p:sp>
      <p:pic>
        <p:nvPicPr>
          <p:cNvPr id="4" name="Content Placeholder 3" descr="trainwreck0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6" b="9576"/>
          <a:stretch>
            <a:fillRect/>
          </a:stretch>
        </p:blipFill>
        <p:spPr>
          <a:xfrm flipH="1">
            <a:off x="549275" y="1719730"/>
            <a:ext cx="8173199" cy="4343400"/>
          </a:xfrm>
        </p:spPr>
      </p:pic>
      <p:sp>
        <p:nvSpPr>
          <p:cNvPr id="6" name="TextBox 5"/>
          <p:cNvSpPr txBox="1"/>
          <p:nvPr/>
        </p:nvSpPr>
        <p:spPr>
          <a:xfrm>
            <a:off x="1180353" y="6230471"/>
            <a:ext cx="75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about community than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66005"/>
            <a:ext cx="8042276" cy="8054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NIAID Integrated Research Facility </a:t>
            </a:r>
            <a:endParaRPr lang="en-US" sz="3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1701" y="1439491"/>
            <a:ext cx="8592604" cy="4948639"/>
            <a:chOff x="571208" y="1327002"/>
            <a:chExt cx="8306784" cy="43088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208" y="1737155"/>
              <a:ext cx="4828321" cy="321888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5484" y="1354955"/>
              <a:ext cx="1801315" cy="2321219"/>
            </a:xfrm>
            <a:prstGeom prst="rect">
              <a:avLst/>
            </a:prstGeom>
            <a:ln w="12700" cap="sq" cmpd="sng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208" y="1327002"/>
              <a:ext cx="4584276" cy="82030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9529" y="3406391"/>
              <a:ext cx="3110810" cy="2026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2575" y="1737155"/>
              <a:ext cx="2225417" cy="1952803"/>
            </a:xfrm>
            <a:prstGeom prst="rect">
              <a:avLst/>
            </a:prstGeom>
            <a:ln w="28575" cap="sq" cmpd="sng">
              <a:solidFill>
                <a:srgbClr val="4F6228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7289" y="4956036"/>
              <a:ext cx="4871274" cy="679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76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IRF creating a unified model of the research concepts </a:t>
            </a:r>
            <a:endParaRPr lang="en-US" sz="4000" dirty="0"/>
          </a:p>
        </p:txBody>
      </p:sp>
      <p:pic>
        <p:nvPicPr>
          <p:cNvPr id="4" name="Picture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58" y="1632820"/>
            <a:ext cx="7983556" cy="44954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83882" y="3496235"/>
            <a:ext cx="8636000" cy="2631991"/>
          </a:xfrm>
          <a:prstGeom prst="rect">
            <a:avLst/>
          </a:prstGeom>
          <a:solidFill>
            <a:schemeClr val="accent2">
              <a:lumMod val="20000"/>
              <a:lumOff val="80000"/>
              <a:alpha val="4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Research Designer Application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7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68189"/>
          </a:xfrm>
        </p:spPr>
        <p:txBody>
          <a:bodyPr/>
          <a:lstStyle/>
          <a:p>
            <a:r>
              <a:rPr lang="en-US" dirty="0" smtClean="0"/>
              <a:t>oh yea …</a:t>
            </a:r>
            <a:r>
              <a:rPr lang="en-US" dirty="0" err="1" smtClean="0"/>
              <a:t>biobanking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655" y="1075765"/>
            <a:ext cx="8042276" cy="11250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both systems samples are characterized and annotated as part of the operational and analytical workflows 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4719020" y="1952392"/>
            <a:ext cx="4244540" cy="1686831"/>
            <a:chOff x="4719020" y="1952392"/>
            <a:chExt cx="4244540" cy="1686831"/>
          </a:xfrm>
        </p:grpSpPr>
        <p:sp>
          <p:nvSpPr>
            <p:cNvPr id="5" name="Oval 4"/>
            <p:cNvSpPr/>
            <p:nvPr/>
          </p:nvSpPr>
          <p:spPr>
            <a:xfrm>
              <a:off x="5391486" y="2820446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170220" y="2820446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506422" y="2276588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948954" y="2276588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727688" y="2276588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506422" y="2820446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948954" y="2820446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27688" y="2820446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506422" y="3355341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48954" y="3355341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727688" y="3355341"/>
              <a:ext cx="298823" cy="2838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17578" y="2482787"/>
              <a:ext cx="741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Pre-</a:t>
              </a:r>
              <a:r>
                <a:rPr lang="en-US" sz="1400" dirty="0" err="1" smtClean="0"/>
                <a:t>trt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21842" y="2497740"/>
              <a:ext cx="42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Trt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29625" y="1953881"/>
              <a:ext cx="685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Obs-1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30303" y="1952392"/>
              <a:ext cx="685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Obs-2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77630" y="1952392"/>
              <a:ext cx="6859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Obs-3</a:t>
              </a:r>
              <a:endParaRPr lang="en-US" sz="14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719020" y="2088358"/>
              <a:ext cx="1539056" cy="306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Study Subject </a:t>
              </a:r>
            </a:p>
          </p:txBody>
        </p:sp>
        <p:cxnSp>
          <p:nvCxnSpPr>
            <p:cNvPr id="24" name="Straight Arrow Connector 23"/>
            <p:cNvCxnSpPr>
              <a:stCxn id="5" idx="6"/>
              <a:endCxn id="6" idx="2"/>
            </p:cNvCxnSpPr>
            <p:nvPr/>
          </p:nvCxnSpPr>
          <p:spPr>
            <a:xfrm>
              <a:off x="5690309" y="2962387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6" idx="6"/>
              <a:endCxn id="11" idx="2"/>
            </p:cNvCxnSpPr>
            <p:nvPr/>
          </p:nvCxnSpPr>
          <p:spPr>
            <a:xfrm>
              <a:off x="6469043" y="2962387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6" idx="7"/>
              <a:endCxn id="8" idx="2"/>
            </p:cNvCxnSpPr>
            <p:nvPr/>
          </p:nvCxnSpPr>
          <p:spPr>
            <a:xfrm flipV="1">
              <a:off x="6425281" y="2418529"/>
              <a:ext cx="523673" cy="4434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5"/>
              <a:endCxn id="14" idx="1"/>
            </p:cNvCxnSpPr>
            <p:nvPr/>
          </p:nvCxnSpPr>
          <p:spPr>
            <a:xfrm>
              <a:off x="6425281" y="3062754"/>
              <a:ext cx="567435" cy="3341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6"/>
              <a:endCxn id="9" idx="2"/>
            </p:cNvCxnSpPr>
            <p:nvPr/>
          </p:nvCxnSpPr>
          <p:spPr>
            <a:xfrm>
              <a:off x="7247777" y="2418529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9" idx="6"/>
              <a:endCxn id="7" idx="2"/>
            </p:cNvCxnSpPr>
            <p:nvPr/>
          </p:nvCxnSpPr>
          <p:spPr>
            <a:xfrm>
              <a:off x="8026511" y="2418529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1" idx="6"/>
              <a:endCxn id="12" idx="2"/>
            </p:cNvCxnSpPr>
            <p:nvPr/>
          </p:nvCxnSpPr>
          <p:spPr>
            <a:xfrm>
              <a:off x="7247777" y="2962387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10" idx="2"/>
            </p:cNvCxnSpPr>
            <p:nvPr/>
          </p:nvCxnSpPr>
          <p:spPr>
            <a:xfrm>
              <a:off x="8026511" y="2962387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4" idx="6"/>
              <a:endCxn id="15" idx="2"/>
            </p:cNvCxnSpPr>
            <p:nvPr/>
          </p:nvCxnSpPr>
          <p:spPr>
            <a:xfrm>
              <a:off x="7247777" y="3497282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5" idx="6"/>
              <a:endCxn id="13" idx="2"/>
            </p:cNvCxnSpPr>
            <p:nvPr/>
          </p:nvCxnSpPr>
          <p:spPr>
            <a:xfrm>
              <a:off x="8026511" y="3497282"/>
              <a:ext cx="47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3034908" y="3513760"/>
            <a:ext cx="2438644" cy="1431342"/>
            <a:chOff x="3450802" y="4128095"/>
            <a:chExt cx="2199369" cy="1177876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802" y="4134224"/>
              <a:ext cx="1290470" cy="1171747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3"/>
            <a:srcRect t="31862" r="12009"/>
            <a:stretch/>
          </p:blipFill>
          <p:spPr>
            <a:xfrm flipH="1">
              <a:off x="4163319" y="4128095"/>
              <a:ext cx="1325476" cy="10759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60" name="Group 59"/>
            <p:cNvGrpSpPr/>
            <p:nvPr/>
          </p:nvGrpSpPr>
          <p:grpSpPr>
            <a:xfrm>
              <a:off x="4542719" y="4815552"/>
              <a:ext cx="1107452" cy="433294"/>
              <a:chOff x="3735294" y="4721412"/>
              <a:chExt cx="1107452" cy="43329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735294" y="4721412"/>
                <a:ext cx="1107452" cy="43329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101062" y="4751294"/>
                <a:ext cx="682809" cy="358588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3175">
                <a:solidFill>
                  <a:schemeClr val="accent6">
                    <a:lumMod val="20000"/>
                    <a:lumOff val="80000"/>
                  </a:schemeClr>
                </a:solidFill>
              </a:ln>
              <a:effectLst>
                <a:outerShdw blurRad="63500" dist="25400" dir="5400000" sx="101000" sy="101000" rotWithShape="0">
                  <a:srgbClr val="000000">
                    <a:alpha val="40000"/>
                  </a:srgbClr>
                </a:outerShdw>
                <a:softEdge rad="1016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3989294" y="4721412"/>
                <a:ext cx="0" cy="4332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4"/>
          <a:srcRect t="6623" r="30658" b="38781"/>
          <a:stretch/>
        </p:blipFill>
        <p:spPr>
          <a:xfrm flipV="1">
            <a:off x="5831489" y="5154364"/>
            <a:ext cx="1598706" cy="10010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13341" t="62444" r="21694" b="20759"/>
          <a:stretch/>
        </p:blipFill>
        <p:spPr>
          <a:xfrm>
            <a:off x="5762234" y="6020950"/>
            <a:ext cx="3300524" cy="71751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6"/>
          <a:srcRect l="37582"/>
          <a:stretch/>
        </p:blipFill>
        <p:spPr>
          <a:xfrm>
            <a:off x="4838540" y="5446057"/>
            <a:ext cx="1360990" cy="1292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008" y="5371008"/>
            <a:ext cx="1592480" cy="1054222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110672" y="2394646"/>
            <a:ext cx="2237328" cy="3816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Inventory and Location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Management 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390291" y="2634832"/>
            <a:ext cx="4069980" cy="3316941"/>
            <a:chOff x="2644588" y="2181411"/>
            <a:chExt cx="4069980" cy="3316941"/>
          </a:xfrm>
        </p:grpSpPr>
        <p:sp>
          <p:nvSpPr>
            <p:cNvPr id="55" name="Oval 54"/>
            <p:cNvSpPr/>
            <p:nvPr/>
          </p:nvSpPr>
          <p:spPr>
            <a:xfrm>
              <a:off x="2644588" y="3197411"/>
              <a:ext cx="1165412" cy="1016000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549156" y="2181411"/>
              <a:ext cx="1165412" cy="1016000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156" y="4482352"/>
              <a:ext cx="1165412" cy="1016000"/>
            </a:xfrm>
            <a:prstGeom prst="ellipse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Curved Connector 61"/>
            <p:cNvCxnSpPr>
              <a:stCxn id="58" idx="4"/>
              <a:endCxn id="55" idx="6"/>
            </p:cNvCxnSpPr>
            <p:nvPr/>
          </p:nvCxnSpPr>
          <p:spPr>
            <a:xfrm rot="5400000">
              <a:off x="4716931" y="2290480"/>
              <a:ext cx="508000" cy="2321862"/>
            </a:xfrm>
            <a:prstGeom prst="curvedConnector2">
              <a:avLst/>
            </a:prstGeom>
            <a:ln w="127000" cmpd="sng"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>
              <a:stCxn id="61" idx="0"/>
              <a:endCxn id="55" idx="6"/>
            </p:cNvCxnSpPr>
            <p:nvPr/>
          </p:nvCxnSpPr>
          <p:spPr>
            <a:xfrm rot="16200000" flipV="1">
              <a:off x="4582461" y="2932951"/>
              <a:ext cx="776941" cy="2321862"/>
            </a:xfrm>
            <a:prstGeom prst="curvedConnector2">
              <a:avLst/>
            </a:prstGeom>
            <a:ln w="127000" cmpd="sng"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ounded Rectangle 43"/>
          <p:cNvSpPr/>
          <p:nvPr/>
        </p:nvSpPr>
        <p:spPr>
          <a:xfrm>
            <a:off x="4948192" y="5129642"/>
            <a:ext cx="3256666" cy="3816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Assay, Observations and interpretation   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8"/>
          <a:srcRect l="12964" r="12991"/>
          <a:stretch/>
        </p:blipFill>
        <p:spPr>
          <a:xfrm>
            <a:off x="243595" y="2898288"/>
            <a:ext cx="1803346" cy="1977396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9"/>
          <a:srcRect l="12178" t="6468" r="5403" b="24548"/>
          <a:stretch/>
        </p:blipFill>
        <p:spPr>
          <a:xfrm>
            <a:off x="243595" y="4875684"/>
            <a:ext cx="2691977" cy="1398946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5" name="Straight Arrow Connector 24"/>
          <p:cNvCxnSpPr/>
          <p:nvPr/>
        </p:nvCxnSpPr>
        <p:spPr>
          <a:xfrm flipH="1">
            <a:off x="1912674" y="4158832"/>
            <a:ext cx="1022898" cy="0"/>
          </a:xfrm>
          <a:prstGeom prst="straightConnector1">
            <a:avLst/>
          </a:prstGeom>
          <a:ln w="1270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0"/>
            <a:ext cx="8042276" cy="1336956"/>
          </a:xfrm>
        </p:spPr>
        <p:txBody>
          <a:bodyPr/>
          <a:lstStyle/>
          <a:p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SampleMinded</a:t>
            </a:r>
            <a:r>
              <a:rPr lang="en-US" sz="3600" baseline="30000" dirty="0" err="1" smtClean="0">
                <a:solidFill>
                  <a:schemeClr val="accent6">
                    <a:lumMod val="75000"/>
                  </a:schemeClr>
                </a:solidFill>
              </a:rPr>
              <a:t>TM</a:t>
            </a:r>
            <a:r>
              <a:rPr lang="en-US" sz="3600" dirty="0" smtClean="0"/>
              <a:t> system was derived through ITN approach 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78" y="1336956"/>
            <a:ext cx="6477639" cy="52775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31555" y="6488668"/>
            <a:ext cx="327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www.Sampleminded.com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9" y="1127364"/>
            <a:ext cx="8032548" cy="4878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17098"/>
          </a:xfrm>
        </p:spPr>
        <p:txBody>
          <a:bodyPr/>
          <a:lstStyle/>
          <a:p>
            <a:r>
              <a:rPr lang="en-US" dirty="0" smtClean="0"/>
              <a:t>Other </a:t>
            </a:r>
            <a:r>
              <a:rPr lang="en-US" dirty="0"/>
              <a:t>G</a:t>
            </a:r>
            <a:r>
              <a:rPr lang="en-US" dirty="0" smtClean="0"/>
              <a:t>ood Work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7364"/>
            <a:ext cx="5108134" cy="4161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6" y="1127363"/>
            <a:ext cx="8594724" cy="50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7"/>
            <a:ext cx="8042276" cy="983130"/>
          </a:xfrm>
        </p:spPr>
        <p:txBody>
          <a:bodyPr/>
          <a:lstStyle/>
          <a:p>
            <a:r>
              <a:rPr lang="en-US" dirty="0" err="1" smtClean="0"/>
              <a:t>BioBanking</a:t>
            </a:r>
            <a:r>
              <a:rPr lang="en-US" dirty="0" smtClean="0"/>
              <a:t> application   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614394"/>
            <a:ext cx="7645400" cy="499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2" name="Group 51"/>
          <p:cNvGrpSpPr/>
          <p:nvPr/>
        </p:nvGrpSpPr>
        <p:grpSpPr>
          <a:xfrm>
            <a:off x="749300" y="1614394"/>
            <a:ext cx="7645400" cy="4991100"/>
            <a:chOff x="7099299" y="4109944"/>
            <a:chExt cx="7645400" cy="4991100"/>
          </a:xfrm>
        </p:grpSpPr>
        <p:sp>
          <p:nvSpPr>
            <p:cNvPr id="48" name="Rectangle 47"/>
            <p:cNvSpPr/>
            <p:nvPr/>
          </p:nvSpPr>
          <p:spPr>
            <a:xfrm>
              <a:off x="7099299" y="4109944"/>
              <a:ext cx="7645400" cy="49911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99299" y="4109944"/>
              <a:ext cx="7645400" cy="135964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Assay Development / Biomarker Development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/>
            <a:srcRect l="13341" t="62444" r="21694" b="20759"/>
            <a:stretch/>
          </p:blipFill>
          <p:spPr>
            <a:xfrm>
              <a:off x="11134760" y="5870875"/>
              <a:ext cx="3300524" cy="717519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/>
            <a:srcRect l="37582"/>
            <a:stretch/>
          </p:blipFill>
          <p:spPr>
            <a:xfrm>
              <a:off x="7380760" y="5580822"/>
              <a:ext cx="1360990" cy="1292413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0" y="5580822"/>
              <a:ext cx="1592480" cy="1277178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7380760" y="7061371"/>
              <a:ext cx="7054524" cy="6050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Screen</a:t>
              </a:r>
              <a:r>
                <a:rPr lang="en-US" dirty="0" smtClean="0">
                  <a:solidFill>
                    <a:srgbClr val="000000"/>
                  </a:solidFill>
                  <a:sym typeface="Wingdings"/>
                </a:rPr>
                <a:t> Develop Test  Refine  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80760" y="7933154"/>
              <a:ext cx="7054524" cy="6050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Validate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6"/>
          <a:srcRect l="12178" t="6468" r="5403" b="24548"/>
          <a:stretch/>
        </p:blipFill>
        <p:spPr>
          <a:xfrm>
            <a:off x="749300" y="1614394"/>
            <a:ext cx="7649830" cy="4949771"/>
          </a:xfrm>
          <a:prstGeom prst="rect">
            <a:avLst/>
          </a:prstGeom>
          <a:ln w="38100" cap="sq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9" name="Group 88"/>
          <p:cNvGrpSpPr/>
          <p:nvPr/>
        </p:nvGrpSpPr>
        <p:grpSpPr>
          <a:xfrm>
            <a:off x="3819616" y="3168307"/>
            <a:ext cx="1930292" cy="2002527"/>
            <a:chOff x="5797291" y="2201619"/>
            <a:chExt cx="2569317" cy="3131011"/>
          </a:xfrm>
        </p:grpSpPr>
        <p:sp>
          <p:nvSpPr>
            <p:cNvPr id="87" name="Curved Right Arrow 86"/>
            <p:cNvSpPr/>
            <p:nvPr/>
          </p:nvSpPr>
          <p:spPr>
            <a:xfrm rot="16200000" flipV="1">
              <a:off x="6302713" y="3430231"/>
              <a:ext cx="1396978" cy="2407819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Curved Right Arrow 87"/>
            <p:cNvSpPr/>
            <p:nvPr/>
          </p:nvSpPr>
          <p:spPr>
            <a:xfrm rot="16200000" flipH="1">
              <a:off x="6309527" y="1689383"/>
              <a:ext cx="1544845" cy="2569317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98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531 L 0.25399 -0.249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2179E-6 3.31022E-6 L 0.25174 0.18192 " pathEditMode="relative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2859E-6 -4.73587E-6 L -0.25374 -4.73587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58658"/>
          </a:xfrm>
        </p:spPr>
        <p:txBody>
          <a:bodyPr/>
          <a:lstStyle/>
          <a:p>
            <a:r>
              <a:rPr lang="en-US" dirty="0" smtClean="0"/>
              <a:t>Linked Open Data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3" y="1066233"/>
            <a:ext cx="8692115" cy="54636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18" y="1524496"/>
            <a:ext cx="3329015" cy="3651726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 bwMode="gray">
          <a:xfrm>
            <a:off x="400050" y="-3708"/>
            <a:ext cx="8343900" cy="777240"/>
          </a:xfrm>
        </p:spPr>
        <p:txBody>
          <a:bodyPr vert="horz" lIns="0" tIns="0" rIns="0" bIns="0" rtlCol="0" anchor="b">
            <a:noAutofit/>
          </a:bodyPr>
          <a:lstStyle/>
          <a:p>
            <a:pPr marL="342900" indent="-342900">
              <a:spcBef>
                <a:spcPct val="80000"/>
              </a:spcBef>
              <a:buClr>
                <a:schemeClr val="tx1"/>
              </a:buClr>
              <a:buSzPct val="80000"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Traversing (Ebola Use Case)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25403" t="23958" r="220" b="7292"/>
          <a:stretch/>
        </p:blipFill>
        <p:spPr>
          <a:xfrm>
            <a:off x="172128" y="1401623"/>
            <a:ext cx="8571822" cy="44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23365"/>
          </a:xfrm>
        </p:spPr>
        <p:txBody>
          <a:bodyPr/>
          <a:lstStyle/>
          <a:p>
            <a:r>
              <a:rPr lang="en-US" dirty="0" smtClean="0"/>
              <a:t>SPARQL Endpoints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687442"/>
          </a:xfrm>
        </p:spPr>
        <p:txBody>
          <a:bodyPr>
            <a:normAutofit/>
          </a:bodyPr>
          <a:lstStyle/>
          <a:p>
            <a:r>
              <a:rPr lang="en-US" dirty="0" smtClean="0"/>
              <a:t>Syndicated Source Data </a:t>
            </a:r>
          </a:p>
          <a:p>
            <a:pPr lvl="1"/>
            <a:r>
              <a:rPr lang="en-US" dirty="0" err="1" smtClean="0"/>
              <a:t>Biobanks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Treatment Facilities</a:t>
            </a:r>
          </a:p>
          <a:p>
            <a:pPr lvl="1"/>
            <a:r>
              <a:rPr lang="en-US" dirty="0" smtClean="0"/>
              <a:t>Research Facilities </a:t>
            </a:r>
          </a:p>
          <a:p>
            <a:pPr lvl="1"/>
            <a:r>
              <a:rPr lang="en-US" dirty="0" err="1" smtClean="0"/>
              <a:t>Pharma</a:t>
            </a:r>
            <a:r>
              <a:rPr lang="en-US" dirty="0" smtClean="0"/>
              <a:t> (post market) </a:t>
            </a:r>
          </a:p>
          <a:p>
            <a:pPr lvl="1"/>
            <a:r>
              <a:rPr lang="en-US" dirty="0" smtClean="0"/>
              <a:t>FDA </a:t>
            </a:r>
          </a:p>
          <a:p>
            <a:r>
              <a:rPr lang="en-US" dirty="0" smtClean="0"/>
              <a:t>For Each Establish </a:t>
            </a:r>
          </a:p>
          <a:p>
            <a:pPr lvl="1"/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Value Proposition (as the source)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1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61" y="245094"/>
            <a:ext cx="8042276" cy="835510"/>
          </a:xfrm>
        </p:spPr>
        <p:txBody>
          <a:bodyPr/>
          <a:lstStyle/>
          <a:p>
            <a:r>
              <a:rPr lang="en-US" sz="3600" dirty="0" smtClean="0"/>
              <a:t>Impression over the years </a:t>
            </a:r>
            <a:r>
              <a:rPr lang="en-US" sz="2000" dirty="0" smtClean="0"/>
              <a:t>(maybe with n=1)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06077"/>
          </a:xfrm>
        </p:spPr>
        <p:txBody>
          <a:bodyPr>
            <a:normAutofit/>
          </a:bodyPr>
          <a:lstStyle/>
          <a:p>
            <a:r>
              <a:rPr lang="en-US" dirty="0" smtClean="0"/>
              <a:t>The Collaborative </a:t>
            </a:r>
            <a:r>
              <a:rPr lang="en-US" dirty="0"/>
              <a:t>Network for Clinical Research on Immune </a:t>
            </a:r>
            <a:r>
              <a:rPr lang="en-US" dirty="0" smtClean="0"/>
              <a:t>Tolerance</a:t>
            </a:r>
            <a:r>
              <a:rPr lang="en-US" sz="1800" dirty="0" smtClean="0"/>
              <a:t> (circa </a:t>
            </a:r>
            <a:r>
              <a:rPr lang="en-US" sz="1400" dirty="0" smtClean="0"/>
              <a:t>2006</a:t>
            </a:r>
            <a:r>
              <a:rPr lang="en-US" sz="1800" dirty="0" smtClean="0"/>
              <a:t>) </a:t>
            </a:r>
          </a:p>
          <a:p>
            <a:pPr lvl="1"/>
            <a:r>
              <a:rPr lang="en-US" sz="1600" dirty="0" smtClean="0"/>
              <a:t>Clinical trials consortium for diseases  associated with immune tolerance </a:t>
            </a:r>
          </a:p>
          <a:p>
            <a:pPr lvl="1"/>
            <a:r>
              <a:rPr lang="en-US" sz="1600" dirty="0" smtClean="0"/>
              <a:t>Complete trial management from concept design, protocol writing and review, regulated clinical measures and mechanistic assays</a:t>
            </a:r>
          </a:p>
          <a:p>
            <a:pPr lvl="1"/>
            <a:r>
              <a:rPr lang="en-US" sz="1600" dirty="0" smtClean="0"/>
              <a:t>Study design drives operational activities </a:t>
            </a:r>
          </a:p>
          <a:p>
            <a:pPr lvl="1"/>
            <a:r>
              <a:rPr lang="en-US" sz="1600" dirty="0" smtClean="0"/>
              <a:t>Ontology for trial definition, assay design and operational execution  </a:t>
            </a:r>
          </a:p>
          <a:p>
            <a:r>
              <a:rPr lang="en-US" dirty="0" smtClean="0"/>
              <a:t>The NIAID Integrated Research </a:t>
            </a:r>
            <a:r>
              <a:rPr lang="en-US" dirty="0"/>
              <a:t>Facility </a:t>
            </a:r>
            <a:r>
              <a:rPr lang="en-US" dirty="0" smtClean="0"/>
              <a:t>(IRF) </a:t>
            </a:r>
          </a:p>
          <a:p>
            <a:pPr lvl="1"/>
            <a:r>
              <a:rPr lang="en-US" sz="1600" dirty="0"/>
              <a:t>Preclinical research organization focused on high containment viral research </a:t>
            </a:r>
          </a:p>
          <a:p>
            <a:pPr lvl="1"/>
            <a:r>
              <a:rPr lang="en-US" sz="1600" dirty="0" smtClean="0"/>
              <a:t>Research Operation Management System established through the deployment of a collection of specialized COTS solutions </a:t>
            </a:r>
          </a:p>
          <a:p>
            <a:pPr lvl="1"/>
            <a:r>
              <a:rPr lang="en-US" sz="1600" dirty="0" smtClean="0"/>
              <a:t>Information integrated via a shared conceptual model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3616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Brokers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950243"/>
            <a:ext cx="4953263" cy="3580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200" y="3319148"/>
            <a:ext cx="5042351" cy="33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74" y="142455"/>
            <a:ext cx="8042276" cy="874014"/>
          </a:xfrm>
        </p:spPr>
        <p:txBody>
          <a:bodyPr/>
          <a:lstStyle/>
          <a:p>
            <a:r>
              <a:rPr lang="en-US" dirty="0" smtClean="0"/>
              <a:t>Why OBI,OBO Foundry</a:t>
            </a:r>
            <a:endParaRPr lang="en-US" dirty="0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1"/>
          <a:stretch/>
        </p:blipFill>
        <p:spPr>
          <a:xfrm>
            <a:off x="398928" y="1603788"/>
            <a:ext cx="3590365" cy="4871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2" t="-1866" r="42041" b="1866"/>
          <a:stretch/>
        </p:blipFill>
        <p:spPr>
          <a:xfrm>
            <a:off x="4547212" y="1640524"/>
            <a:ext cx="440413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9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08225"/>
            <a:ext cx="8042276" cy="643148"/>
          </a:xfrm>
        </p:spPr>
        <p:txBody>
          <a:bodyPr/>
          <a:lstStyle/>
          <a:p>
            <a:r>
              <a:rPr lang="en-US" sz="4000" dirty="0" smtClean="0"/>
              <a:t>ITN Charter KB Project (2002) 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121938"/>
            <a:ext cx="8042276" cy="52521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ITN was established with the specific intent to create a means of sharing and distributing knowledge amongst experts of various disciplines for the discovery of mechanisms and proposing clinical interventions in the area of immune </a:t>
            </a:r>
            <a:r>
              <a:rPr lang="en-US" dirty="0" smtClean="0"/>
              <a:t>tolerance.</a:t>
            </a:r>
          </a:p>
          <a:p>
            <a:r>
              <a:rPr lang="en-US" dirty="0" smtClean="0"/>
              <a:t>The </a:t>
            </a:r>
            <a:r>
              <a:rPr lang="en-US" dirty="0"/>
              <a:t>power and value of these diverse perceptions, experiences and expertise, would be lost if the first step is to derive consensus on all concepts and interpretations. </a:t>
            </a:r>
            <a:endParaRPr lang="en-US" dirty="0" smtClean="0"/>
          </a:p>
          <a:p>
            <a:r>
              <a:rPr lang="en-US" dirty="0" smtClean="0"/>
              <a:t>So we </a:t>
            </a:r>
            <a:r>
              <a:rPr lang="en-US" dirty="0"/>
              <a:t>have taken an approach a bottom up approach that begins with a very granular, loosely structured data and add structure as information </a:t>
            </a:r>
            <a:r>
              <a:rPr lang="en-US" dirty="0" smtClean="0"/>
              <a:t>are </a:t>
            </a:r>
            <a:r>
              <a:rPr lang="en-US" dirty="0"/>
              <a:t>aggregated.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systems have taken on a knowledge management (KM) approach where </a:t>
            </a:r>
            <a:r>
              <a:rPr lang="en-US" dirty="0" smtClean="0"/>
              <a:t>elements </a:t>
            </a:r>
            <a:r>
              <a:rPr lang="en-US" dirty="0"/>
              <a:t>and relationships are defined and </a:t>
            </a:r>
            <a:r>
              <a:rPr lang="en-US" dirty="0" smtClean="0"/>
              <a:t>used </a:t>
            </a:r>
            <a:r>
              <a:rPr lang="en-US" dirty="0"/>
              <a:t>to describe a clinical trial and associated </a:t>
            </a:r>
            <a:r>
              <a:rPr lang="en-US" dirty="0" smtClean="0"/>
              <a:t>assays during the protocol creation and review.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user (study and assay designers) </a:t>
            </a:r>
            <a:r>
              <a:rPr lang="en-US" dirty="0" smtClean="0"/>
              <a:t>will extend </a:t>
            </a:r>
            <a:r>
              <a:rPr lang="en-US" dirty="0"/>
              <a:t>or refine specialized ontologies based on the study idiosyncrasies and </a:t>
            </a:r>
            <a:r>
              <a:rPr lang="en-US" dirty="0" smtClean="0"/>
              <a:t>capture </a:t>
            </a:r>
            <a:r>
              <a:rPr lang="en-US" dirty="0"/>
              <a:t>the metadata generated, we believe our approach will support both internal analytical and workflow requirements as well as integration with external resources.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0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54838"/>
            <a:ext cx="8042276" cy="1110312"/>
          </a:xfrm>
        </p:spPr>
        <p:txBody>
          <a:bodyPr/>
          <a:lstStyle/>
          <a:p>
            <a:r>
              <a:rPr lang="en-US" sz="4400" dirty="0" smtClean="0"/>
              <a:t>ITN- Stakeholders and Information </a:t>
            </a:r>
            <a:r>
              <a:rPr lang="en-US" sz="4400" dirty="0"/>
              <a:t>A</a:t>
            </a:r>
            <a:r>
              <a:rPr lang="en-US" sz="4400" dirty="0" smtClean="0"/>
              <a:t>rtifacts 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" y="1365150"/>
            <a:ext cx="9143999" cy="54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4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34220"/>
            <a:ext cx="8042276" cy="1110312"/>
          </a:xfrm>
        </p:spPr>
        <p:txBody>
          <a:bodyPr/>
          <a:lstStyle/>
          <a:p>
            <a:r>
              <a:rPr lang="en-US" dirty="0" smtClean="0"/>
              <a:t>ITN- </a:t>
            </a:r>
            <a:r>
              <a:rPr lang="en-US" dirty="0"/>
              <a:t>C</a:t>
            </a:r>
            <a:r>
              <a:rPr lang="en-US" dirty="0" smtClean="0"/>
              <a:t>oncept </a:t>
            </a:r>
            <a:r>
              <a:rPr lang="en-US" dirty="0"/>
              <a:t>M</a:t>
            </a:r>
            <a:r>
              <a:rPr lang="en-US" dirty="0" smtClean="0"/>
              <a:t>odels 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4625" y="2819400"/>
            <a:ext cx="134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Clinical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Trial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25600" y="1752600"/>
            <a:ext cx="1606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Verdana" pitchFamily="34" charset="0"/>
              </a:rPr>
              <a:t>Schedule of </a:t>
            </a:r>
          </a:p>
          <a:p>
            <a:pPr algn="ctr" eaLnBrk="0" hangingPunct="0"/>
            <a:r>
              <a:rPr lang="en-US" dirty="0">
                <a:latin typeface="Verdana" pitchFamily="34" charset="0"/>
              </a:rPr>
              <a:t>Activities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763713" y="3352800"/>
            <a:ext cx="14827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Specimen</a:t>
            </a:r>
          </a:p>
          <a:p>
            <a:pPr algn="ctr" eaLnBrk="0" hangingPunct="0"/>
            <a:r>
              <a:rPr lang="en-US">
                <a:latin typeface="Verdana" pitchFamily="34" charset="0"/>
              </a:rPr>
              <a:t>Processing </a:t>
            </a:r>
          </a:p>
          <a:p>
            <a:pPr algn="ctr" eaLnBrk="0" hangingPunct="0"/>
            <a:r>
              <a:rPr lang="en-US">
                <a:latin typeface="Verdana" pitchFamily="34" charset="0"/>
              </a:rPr>
              <a:t>Plan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241925" y="2819400"/>
            <a:ext cx="1346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Assay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789613" y="3581400"/>
            <a:ext cx="152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Labware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886200" y="4495800"/>
            <a:ext cx="1303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Specimen</a:t>
            </a:r>
          </a:p>
          <a:p>
            <a:pPr algn="ctr" eaLnBrk="0" hangingPunct="0"/>
            <a:r>
              <a:rPr lang="en-US">
                <a:latin typeface="Verdana" pitchFamily="34" charset="0"/>
              </a:rPr>
              <a:t>Workflow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911850" y="4775200"/>
            <a:ext cx="18367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Organization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810000" y="3429000"/>
            <a:ext cx="1303338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Specimen</a:t>
            </a:r>
          </a:p>
          <a:p>
            <a:pPr algn="ctr" eaLnBrk="0" hangingPunct="0"/>
            <a:r>
              <a:rPr lang="en-US">
                <a:latin typeface="Verdana" pitchFamily="34" charset="0"/>
              </a:rPr>
              <a:t>Container</a:t>
            </a:r>
          </a:p>
          <a:p>
            <a:pPr algn="ctr" eaLnBrk="0" hangingPunct="0"/>
            <a:r>
              <a:rPr lang="en-US">
                <a:latin typeface="Verdana" pitchFamily="34" charset="0"/>
              </a:rPr>
              <a:t>Set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1524000" y="2317750"/>
            <a:ext cx="392113" cy="344488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1522413" y="2971800"/>
            <a:ext cx="304800" cy="3810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3261753" y="3276600"/>
            <a:ext cx="578409" cy="1524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3198813" y="3733800"/>
            <a:ext cx="5334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3198813" y="4038600"/>
            <a:ext cx="565150" cy="4572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5256213" y="3810000"/>
            <a:ext cx="533400" cy="2286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5332413" y="4267200"/>
            <a:ext cx="488950" cy="4572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5332413" y="4724400"/>
            <a:ext cx="609600" cy="30480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250113" y="1905000"/>
            <a:ext cx="1346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Clinical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6861175" y="2162175"/>
            <a:ext cx="4572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719763" y="1933575"/>
            <a:ext cx="103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Activity</a:t>
            </a: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V="1">
            <a:off x="5108575" y="2162175"/>
            <a:ext cx="5334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3840163" y="2971800"/>
            <a:ext cx="850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Assay</a:t>
            </a: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4830763" y="3200400"/>
            <a:ext cx="4572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15900" y="4273550"/>
            <a:ext cx="11271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Virtual 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Trial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Record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3644900" y="1933575"/>
            <a:ext cx="1344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>
                <a:latin typeface="Verdana" pitchFamily="34" charset="0"/>
              </a:rPr>
              <a:t>Encounter</a:t>
            </a: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3078163" y="2133600"/>
            <a:ext cx="533400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2914650" y="2234900"/>
            <a:ext cx="817563" cy="1081388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3154363" y="2279650"/>
            <a:ext cx="2436318" cy="99695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2" name="Text Box 30"/>
          <p:cNvSpPr txBox="1">
            <a:spLocks noChangeArrowheads="1"/>
          </p:cNvSpPr>
          <p:nvPr/>
        </p:nvSpPr>
        <p:spPr bwMode="auto">
          <a:xfrm>
            <a:off x="1455738" y="4545013"/>
            <a:ext cx="15875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Constraint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Expression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3300413" y="5351463"/>
            <a:ext cx="2065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Measurements</a:t>
            </a:r>
          </a:p>
          <a:p>
            <a:pPr algn="ctr" eaLnBrk="0" hangingPunct="0"/>
            <a:r>
              <a:rPr lang="en-US" b="1">
                <a:solidFill>
                  <a:schemeClr val="tx2"/>
                </a:solidFill>
                <a:latin typeface="Verdana" pitchFamily="34" charset="0"/>
              </a:rPr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249861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34220"/>
            <a:ext cx="8042276" cy="1110312"/>
          </a:xfrm>
        </p:spPr>
        <p:txBody>
          <a:bodyPr/>
          <a:lstStyle/>
          <a:p>
            <a:r>
              <a:rPr lang="en-US" dirty="0" smtClean="0"/>
              <a:t>ITN- </a:t>
            </a:r>
            <a:r>
              <a:rPr lang="en-US" dirty="0"/>
              <a:t>E</a:t>
            </a:r>
            <a:r>
              <a:rPr lang="en-US" dirty="0" smtClean="0"/>
              <a:t>poch ontology </a:t>
            </a:r>
            <a:endParaRPr lang="en-US" dirty="0"/>
          </a:p>
        </p:txBody>
      </p:sp>
      <p:grpSp>
        <p:nvGrpSpPr>
          <p:cNvPr id="34" name="Group 8"/>
          <p:cNvGrpSpPr>
            <a:grpSpLocks/>
          </p:cNvGrpSpPr>
          <p:nvPr/>
        </p:nvGrpSpPr>
        <p:grpSpPr bwMode="auto">
          <a:xfrm>
            <a:off x="549275" y="1924847"/>
            <a:ext cx="3029955" cy="4267200"/>
            <a:chOff x="228600" y="990600"/>
            <a:chExt cx="2438400" cy="4267200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228600" y="990600"/>
              <a:ext cx="2438400" cy="4267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vert27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/>
                <a:t>Library of Ontologies 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838200" y="1362075"/>
              <a:ext cx="1676401" cy="369888"/>
            </a:xfrm>
            <a:prstGeom prst="round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Act: Activities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838200" y="1881188"/>
              <a:ext cx="1676401" cy="369887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Org: Organization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838200" y="2398713"/>
              <a:ext cx="1676401" cy="369887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Assay: Assay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838200" y="2916238"/>
              <a:ext cx="1676401" cy="369887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3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3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Con: Constraint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838200" y="3433763"/>
              <a:ext cx="1676401" cy="3714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err="1"/>
                <a:t>Mes</a:t>
              </a:r>
              <a:r>
                <a:rPr lang="en-US" sz="1400" dirty="0"/>
                <a:t>: Measurement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838200" y="3952875"/>
              <a:ext cx="1676401" cy="36988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Lab: </a:t>
              </a:r>
              <a:r>
                <a:rPr lang="en-US" sz="1400" dirty="0" err="1"/>
                <a:t>labware</a:t>
              </a:r>
              <a:endParaRPr lang="en-US" sz="1400" dirty="0"/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838200" y="4470400"/>
              <a:ext cx="1676401" cy="369888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75000"/>
                    <a:tint val="66000"/>
                    <a:satMod val="160000"/>
                  </a:schemeClr>
                </a:gs>
                <a:gs pos="50000">
                  <a:schemeClr val="accent6">
                    <a:lumMod val="75000"/>
                    <a:tint val="44500"/>
                    <a:satMod val="160000"/>
                  </a:schemeClr>
                </a:gs>
                <a:gs pos="100000">
                  <a:schemeClr val="accent6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/>
                <a:t>CTO: Clinical Trials</a:t>
              </a:r>
            </a:p>
          </p:txBody>
        </p:sp>
      </p:grp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/>
          <a:srcRect r="63750" b="25999"/>
          <a:stretch>
            <a:fillRect/>
          </a:stretch>
        </p:blipFill>
        <p:spPr bwMode="auto">
          <a:xfrm>
            <a:off x="4110460" y="1430338"/>
            <a:ext cx="400208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795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9275" y="324266"/>
            <a:ext cx="8042276" cy="848596"/>
          </a:xfrm>
        </p:spPr>
        <p:txBody>
          <a:bodyPr/>
          <a:lstStyle/>
          <a:p>
            <a:r>
              <a:rPr lang="en-US" dirty="0" smtClean="0"/>
              <a:t>ITN- Trial Wizard</a:t>
            </a:r>
            <a:endParaRPr lang="en-US" dirty="0"/>
          </a:p>
        </p:txBody>
      </p:sp>
      <p:pic>
        <p:nvPicPr>
          <p:cNvPr id="7" name="Content Placeholder 4" descr="StudyDesign_panel.bmp"/>
          <p:cNvPicPr>
            <a:picLocks noGrp="1" noChangeAspect="1"/>
          </p:cNvPicPr>
          <p:nvPr>
            <p:ph sz="quarter" idx="15"/>
          </p:nvPr>
        </p:nvPicPr>
        <p:blipFill rotWithShape="1">
          <a:blip r:embed="rId3"/>
          <a:srcRect t="16174" r="2376" b="24599"/>
          <a:stretch/>
        </p:blipFill>
        <p:spPr>
          <a:xfrm>
            <a:off x="666750" y="2038626"/>
            <a:ext cx="7736480" cy="3904059"/>
          </a:xfrm>
          <a:solidFill>
            <a:schemeClr val="tx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1464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886" y="1544414"/>
            <a:ext cx="378301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4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0076" y="1544414"/>
            <a:ext cx="4181475" cy="286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9275" y="381000"/>
            <a:ext cx="8042276" cy="848596"/>
          </a:xfrm>
        </p:spPr>
        <p:txBody>
          <a:bodyPr/>
          <a:lstStyle/>
          <a:p>
            <a:r>
              <a:rPr lang="en-US" dirty="0" smtClean="0"/>
              <a:t>ITN- Trial Wizard</a:t>
            </a:r>
            <a:endParaRPr lang="en-US" dirty="0"/>
          </a:p>
        </p:txBody>
      </p:sp>
      <p:pic>
        <p:nvPicPr>
          <p:cNvPr id="30725" name="Picture 3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20925" y="3962400"/>
            <a:ext cx="411638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827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S Consulting Report Template_R1.5V_0612">
  <a:themeElements>
    <a:clrScheme name="Deloitte Colors">
      <a:dk1>
        <a:srgbClr val="000000"/>
      </a:dk1>
      <a:lt1>
        <a:srgbClr val="FFFFFF"/>
      </a:lt1>
      <a:dk2>
        <a:srgbClr val="C9DD03"/>
      </a:dk2>
      <a:lt2>
        <a:srgbClr val="72C7E7"/>
      </a:lt2>
      <a:accent1>
        <a:srgbClr val="002776"/>
      </a:accent1>
      <a:accent2>
        <a:srgbClr val="92D4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C9DD03"/>
      </a:accent6>
      <a:hlink>
        <a:srgbClr val="00A1DE"/>
      </a:hlink>
      <a:folHlink>
        <a:srgbClr val="3C8A2E"/>
      </a:folHlink>
    </a:clrScheme>
    <a:fontScheme name="US Consulting Report Template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 w="12700" cap="rnd" algn="ctr">
          <a:noFill/>
          <a:miter lim="800000"/>
          <a:headEnd/>
          <a:tailEnd/>
        </a:ln>
      </a:spPr>
      <a:bodyPr lIns="182880" anchor="ctr" anchorCtr="1"/>
      <a:lstStyle>
        <a:defPPr algn="ctr" eaLnBrk="0" hangingPunct="0">
          <a:lnSpc>
            <a:spcPct val="106000"/>
          </a:lnSpc>
          <a:defRPr b="1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3152" tIns="73152" rIns="73152" bIns="7315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6000"/>
          </a:lnSpc>
          <a:spcBef>
            <a:spcPct val="50000"/>
          </a:spcBef>
          <a:spcAft>
            <a:spcPct val="0"/>
          </a:spcAft>
          <a:buClrTx/>
          <a:buSzPct val="100000"/>
          <a:buFont typeface="Wingdings 2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/>
      <a:lstStyle>
        <a:defPPr marL="169863" indent="-168275" algn="l" rtl="0" fontAlgn="base">
          <a:lnSpc>
            <a:spcPct val="106000"/>
          </a:lnSpc>
          <a:spcBef>
            <a:spcPct val="80000"/>
          </a:spcBef>
          <a:spcAft>
            <a:spcPct val="0"/>
          </a:spcAft>
          <a:buClr>
            <a:srgbClr val="000000"/>
          </a:buClr>
          <a:buFont typeface="Wingdings 2" pitchFamily="18" charset="2"/>
          <a:buChar char="¡"/>
          <a:defRPr sz="1100" kern="1200" dirty="0">
            <a:solidFill>
              <a:srgbClr val="000000"/>
            </a:solidFill>
            <a:latin typeface="Arial"/>
            <a:ea typeface="+mn-ea"/>
            <a:cs typeface="Arial" charset="0"/>
          </a:defRPr>
        </a:defPPr>
      </a:lstStyle>
    </a:txDef>
  </a:objectDefaults>
  <a:extraClrSchemeLst>
    <a:extraClrScheme>
      <a:clrScheme name="US Consulting Report Template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Report Template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2160</TotalTime>
  <Words>913</Words>
  <Application>Microsoft Office PowerPoint</Application>
  <PresentationFormat>On-screen Show (4:3)</PresentationFormat>
  <Paragraphs>193</Paragraphs>
  <Slides>31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Breeze</vt:lpstr>
      <vt:lpstr>US Consulting Report Template_R1.5V_0612</vt:lpstr>
      <vt:lpstr>think-cell Slide</vt:lpstr>
      <vt:lpstr>Starting an OBI-Based Biobank Ontology  October 6th 2014</vt:lpstr>
      <vt:lpstr>PowerPoint Presentation</vt:lpstr>
      <vt:lpstr>Impression over the years (maybe with n=1) </vt:lpstr>
      <vt:lpstr>ITN Charter KB Project (2002)  </vt:lpstr>
      <vt:lpstr>ITN- Stakeholders and Information Artifacts </vt:lpstr>
      <vt:lpstr>ITN- Concept Models </vt:lpstr>
      <vt:lpstr>ITN- Epoch ontology </vt:lpstr>
      <vt:lpstr>ITN- Trial Wizard</vt:lpstr>
      <vt:lpstr>ITN- Trial Wizard</vt:lpstr>
      <vt:lpstr>Constraining Rules </vt:lpstr>
      <vt:lpstr>The Study Designer at the ITN </vt:lpstr>
      <vt:lpstr>The Study Designer at the ITN </vt:lpstr>
      <vt:lpstr>PowerPoint Presentation</vt:lpstr>
      <vt:lpstr>Using Reasoning Services to Determine a Participant’s next visit</vt:lpstr>
      <vt:lpstr>Lesson Learned </vt:lpstr>
      <vt:lpstr>Vision vs. Practice </vt:lpstr>
      <vt:lpstr>Data Sharing </vt:lpstr>
      <vt:lpstr>System integration </vt:lpstr>
      <vt:lpstr>System Integration</vt:lpstr>
      <vt:lpstr>Long-Term Extensibility (proprietary vs. open ) </vt:lpstr>
      <vt:lpstr>NIAID Integrated Research Facility </vt:lpstr>
      <vt:lpstr>IRF creating a unified model of the research concepts </vt:lpstr>
      <vt:lpstr>oh yea …biobanking </vt:lpstr>
      <vt:lpstr>SampleMindedTM system was derived through ITN approach </vt:lpstr>
      <vt:lpstr>Other Good Work </vt:lpstr>
      <vt:lpstr>BioBanking application   </vt:lpstr>
      <vt:lpstr>Linked Open Data </vt:lpstr>
      <vt:lpstr>Data Traversing (Ebola Use Case)</vt:lpstr>
      <vt:lpstr>SPARQL Endpoints </vt:lpstr>
      <vt:lpstr>Information Brokers </vt:lpstr>
      <vt:lpstr>Why OBI,OBO Foundry</vt:lpstr>
    </vt:vector>
  </TitlesOfParts>
  <Company>NIAID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Parrish (NIH/NIAID) [C]</dc:creator>
  <cp:lastModifiedBy>Windows User</cp:lastModifiedBy>
  <cp:revision>103</cp:revision>
  <cp:lastPrinted>2014-10-03T15:35:46Z</cp:lastPrinted>
  <dcterms:created xsi:type="dcterms:W3CDTF">2014-09-29T14:34:34Z</dcterms:created>
  <dcterms:modified xsi:type="dcterms:W3CDTF">2014-10-06T14:00:04Z</dcterms:modified>
</cp:coreProperties>
</file>